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62" r:id="rId4"/>
    <p:sldId id="263" r:id="rId5"/>
    <p:sldId id="258" r:id="rId6"/>
    <p:sldId id="259" r:id="rId7"/>
    <p:sldId id="260"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55" autoAdjust="0"/>
  </p:normalViewPr>
  <p:slideViewPr>
    <p:cSldViewPr snapToGrid="0">
      <p:cViewPr varScale="1">
        <p:scale>
          <a:sx n="70" d="100"/>
          <a:sy n="70" d="100"/>
        </p:scale>
        <p:origin x="71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135F77-B35F-4932-BFFA-8225AF009A04}" type="datetimeFigureOut">
              <a:rPr lang="en-IN" smtClean="0"/>
              <a:t>04-11-2020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6320E7-05D0-496A-AECD-71018FAEE415}" type="slidenum">
              <a:rPr lang="en-IN" smtClean="0"/>
              <a:t>‹#›</a:t>
            </a:fld>
            <a:endParaRPr lang="en-IN"/>
          </a:p>
        </p:txBody>
      </p:sp>
    </p:spTree>
    <p:extLst>
      <p:ext uri="{BB962C8B-B14F-4D97-AF65-F5344CB8AC3E}">
        <p14:creationId xmlns:p14="http://schemas.microsoft.com/office/powerpoint/2010/main" val="3876035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liquid stream at temperature </a:t>
            </a:r>
            <a:r>
              <a:rPr lang="en-US" dirty="0" err="1" smtClean="0"/>
              <a:t>Ti</a:t>
            </a:r>
            <a:r>
              <a:rPr lang="en-US" dirty="0" smtClean="0"/>
              <a:t> is available at a constant flow rate of w in units of mass/time.</a:t>
            </a:r>
            <a:r>
              <a:rPr lang="en-US" baseline="0" dirty="0" smtClean="0"/>
              <a:t> It is desired to heat this stream to a higher temperature </a:t>
            </a:r>
            <a:r>
              <a:rPr lang="en-US" cap="none" dirty="0" smtClean="0">
                <a:latin typeface="Times New Roman" panose="02020603050405020304" pitchFamily="18" charset="0"/>
                <a:cs typeface="Times New Roman" panose="02020603050405020304" pitchFamily="18" charset="0"/>
              </a:rPr>
              <a:t>T</a:t>
            </a:r>
            <a:r>
              <a:rPr lang="en-US" cap="none" baseline="-25000" dirty="0" smtClean="0">
                <a:latin typeface="Times New Roman" panose="02020603050405020304" pitchFamily="18" charset="0"/>
                <a:cs typeface="Times New Roman" panose="02020603050405020304" pitchFamily="18" charset="0"/>
              </a:rPr>
              <a:t>R</a:t>
            </a:r>
            <a:r>
              <a:rPr lang="en-US" cap="none" baseline="0" dirty="0" smtClean="0">
                <a:latin typeface="Times New Roman" panose="02020603050405020304" pitchFamily="18" charset="0"/>
                <a:cs typeface="Times New Roman" panose="02020603050405020304" pitchFamily="18" charset="0"/>
              </a:rPr>
              <a:t>. The fluid flows into well agitated tank equipped with a heating device. It is assumed that the agitation is sufficient to ensure that all fluid in a tank will be at the same temperature, T. Heated fluid is removed from the bottom of the tank at the flow rate w as the product of this heating process. Under these conditions, the temp of the effluent fluid is same as that of the fluid in the tank. The specific heat of the fluid C is assumed to be constant, independent of temp.</a:t>
            </a:r>
            <a:endParaRPr lang="en-IN" dirty="0"/>
          </a:p>
        </p:txBody>
      </p:sp>
      <p:sp>
        <p:nvSpPr>
          <p:cNvPr id="4" name="Slide Number Placeholder 3"/>
          <p:cNvSpPr>
            <a:spLocks noGrp="1"/>
          </p:cNvSpPr>
          <p:nvPr>
            <p:ph type="sldNum" sz="quarter" idx="10"/>
          </p:nvPr>
        </p:nvSpPr>
        <p:spPr/>
        <p:txBody>
          <a:bodyPr/>
          <a:lstStyle/>
          <a:p>
            <a:fld id="{9B6320E7-05D0-496A-AECD-71018FAEE415}" type="slidenum">
              <a:rPr lang="en-IN" smtClean="0"/>
              <a:t>7</a:t>
            </a:fld>
            <a:endParaRPr lang="en-IN"/>
          </a:p>
        </p:txBody>
      </p:sp>
    </p:spTree>
    <p:extLst>
      <p:ext uri="{BB962C8B-B14F-4D97-AF65-F5344CB8AC3E}">
        <p14:creationId xmlns:p14="http://schemas.microsoft.com/office/powerpoint/2010/main" val="22725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 process is said to be at steady state when none of the variables are changing with time.  At the desired steady state,</a:t>
            </a:r>
            <a:r>
              <a:rPr lang="en-US" baseline="0" dirty="0" smtClean="0"/>
              <a:t> an energy balance around the heating process is </a:t>
            </a:r>
            <a:r>
              <a:rPr lang="en-US" sz="1200" cap="none" dirty="0" smtClean="0"/>
              <a:t>q</a:t>
            </a:r>
            <a:r>
              <a:rPr lang="en-US" sz="1200" cap="none" baseline="-25000" dirty="0" smtClean="0"/>
              <a:t>s</a:t>
            </a:r>
            <a:r>
              <a:rPr lang="en-US" sz="1200" cap="none" dirty="0" smtClean="0"/>
              <a:t> =</a:t>
            </a:r>
            <a:r>
              <a:rPr lang="en-US" sz="1200" cap="none" dirty="0" err="1" smtClean="0"/>
              <a:t>wC</a:t>
            </a:r>
            <a:r>
              <a:rPr lang="en-US" sz="1200" cap="none" dirty="0" smtClean="0"/>
              <a:t> (</a:t>
            </a:r>
            <a:r>
              <a:rPr lang="en-US" sz="1200" cap="none" dirty="0" err="1" smtClean="0"/>
              <a:t>T</a:t>
            </a:r>
            <a:r>
              <a:rPr lang="en-US" sz="1200" cap="none" baseline="-25000" dirty="0" err="1" smtClean="0"/>
              <a:t>s</a:t>
            </a:r>
            <a:r>
              <a:rPr lang="en-US" sz="1200" cap="none" dirty="0" smtClean="0"/>
              <a:t>-T</a:t>
            </a:r>
            <a:r>
              <a:rPr lang="en-US" sz="1200" cap="none" baseline="-25000" dirty="0" smtClean="0"/>
              <a:t>is</a:t>
            </a:r>
            <a:r>
              <a:rPr lang="en-US" sz="1200" cap="none" dirty="0" smtClean="0"/>
              <a:t>).</a:t>
            </a:r>
            <a:r>
              <a:rPr lang="en-US" sz="1200" cap="none" baseline="0" dirty="0" smtClean="0"/>
              <a:t> </a:t>
            </a:r>
            <a:r>
              <a:rPr lang="en-US" sz="1200" cap="none" dirty="0" smtClean="0"/>
              <a:t>                          </a:t>
            </a:r>
            <a:endParaRPr lang="en-IN" sz="1200" cap="none" dirty="0" smtClean="0"/>
          </a:p>
          <a:p>
            <a:endParaRPr lang="en-IN" dirty="0"/>
          </a:p>
        </p:txBody>
      </p:sp>
      <p:sp>
        <p:nvSpPr>
          <p:cNvPr id="4" name="Slide Number Placeholder 3"/>
          <p:cNvSpPr>
            <a:spLocks noGrp="1"/>
          </p:cNvSpPr>
          <p:nvPr>
            <p:ph type="sldNum" sz="quarter" idx="10"/>
          </p:nvPr>
        </p:nvSpPr>
        <p:spPr/>
        <p:txBody>
          <a:bodyPr/>
          <a:lstStyle/>
          <a:p>
            <a:fld id="{9B6320E7-05D0-496A-AECD-71018FAEE415}" type="slidenum">
              <a:rPr lang="en-IN" smtClean="0"/>
              <a:t>8</a:t>
            </a:fld>
            <a:endParaRPr lang="en-IN"/>
          </a:p>
        </p:txBody>
      </p:sp>
    </p:spTree>
    <p:extLst>
      <p:ext uri="{BB962C8B-B14F-4D97-AF65-F5344CB8AC3E}">
        <p14:creationId xmlns:p14="http://schemas.microsoft.com/office/powerpoint/2010/main" val="2449730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352375A-948C-45B6-8F35-2FCA05B05AFF}" type="datetimeFigureOut">
              <a:rPr lang="en-IN" smtClean="0"/>
              <a:t>04-11-2020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691079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52375A-948C-45B6-8F35-2FCA05B05AFF}" type="datetimeFigureOut">
              <a:rPr lang="en-IN" smtClean="0"/>
              <a:t>04-11-2020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468977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52375A-948C-45B6-8F35-2FCA05B05AFF}" type="datetimeFigureOut">
              <a:rPr lang="en-IN" smtClean="0"/>
              <a:t>04-11-2020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7611769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52375A-948C-45B6-8F35-2FCA05B05AFF}" type="datetimeFigureOut">
              <a:rPr lang="en-IN" smtClean="0"/>
              <a:t>04-11-2020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5BF77F9-8C8D-49F7-8667-C2D539DD00A5}" type="slidenum">
              <a:rPr lang="en-IN" smtClean="0"/>
              <a:t>‹#›</a:t>
            </a:fld>
            <a:endParaRPr lang="en-IN"/>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499280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52375A-948C-45B6-8F35-2FCA05B05AFF}" type="datetimeFigureOut">
              <a:rPr lang="en-IN" smtClean="0"/>
              <a:t>04-11-2020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16410388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352375A-948C-45B6-8F35-2FCA05B05AFF}" type="datetimeFigureOut">
              <a:rPr lang="en-IN" smtClean="0"/>
              <a:t>04-11-2020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12447814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352375A-948C-45B6-8F35-2FCA05B05AFF}" type="datetimeFigureOut">
              <a:rPr lang="en-IN" smtClean="0"/>
              <a:t>04-11-2020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1856162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52375A-948C-45B6-8F35-2FCA05B05AFF}" type="datetimeFigureOut">
              <a:rPr lang="en-IN" smtClean="0"/>
              <a:t>04-11-2020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7102134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52375A-948C-45B6-8F35-2FCA05B05AFF}" type="datetimeFigureOut">
              <a:rPr lang="en-IN" smtClean="0"/>
              <a:t>04-11-2020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3774585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52375A-948C-45B6-8F35-2FCA05B05AFF}" type="datetimeFigureOut">
              <a:rPr lang="en-IN" smtClean="0"/>
              <a:t>04-11-2020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1660959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52375A-948C-45B6-8F35-2FCA05B05AFF}" type="datetimeFigureOut">
              <a:rPr lang="en-IN" smtClean="0"/>
              <a:t>04-11-2020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264823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352375A-948C-45B6-8F35-2FCA05B05AFF}" type="datetimeFigureOut">
              <a:rPr lang="en-IN" smtClean="0"/>
              <a:t>04-11-2020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1117180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352375A-948C-45B6-8F35-2FCA05B05AFF}" type="datetimeFigureOut">
              <a:rPr lang="en-IN" smtClean="0"/>
              <a:t>04-11-2020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2427670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352375A-948C-45B6-8F35-2FCA05B05AFF}" type="datetimeFigureOut">
              <a:rPr lang="en-IN" smtClean="0"/>
              <a:t>04-11-2020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4076095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8352375A-948C-45B6-8F35-2FCA05B05AFF}" type="datetimeFigureOut">
              <a:rPr lang="en-IN" smtClean="0"/>
              <a:t>04-11-2020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1545227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52375A-948C-45B6-8F35-2FCA05B05AFF}" type="datetimeFigureOut">
              <a:rPr lang="en-IN" smtClean="0"/>
              <a:t>04-11-2020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1257500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52375A-948C-45B6-8F35-2FCA05B05AFF}" type="datetimeFigureOut">
              <a:rPr lang="en-IN" smtClean="0"/>
              <a:t>04-11-2020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5BF77F9-8C8D-49F7-8667-C2D539DD00A5}" type="slidenum">
              <a:rPr lang="en-IN" smtClean="0"/>
              <a:t>‹#›</a:t>
            </a:fld>
            <a:endParaRPr lang="en-IN"/>
          </a:p>
        </p:txBody>
      </p:sp>
    </p:spTree>
    <p:extLst>
      <p:ext uri="{BB962C8B-B14F-4D97-AF65-F5344CB8AC3E}">
        <p14:creationId xmlns:p14="http://schemas.microsoft.com/office/powerpoint/2010/main" val="2016368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8352375A-948C-45B6-8F35-2FCA05B05AFF}" type="datetimeFigureOut">
              <a:rPr lang="en-IN" smtClean="0"/>
              <a:t>04-11-2020</a:t>
            </a:fld>
            <a:endParaRPr lang="en-IN"/>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IN"/>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A5BF77F9-8C8D-49F7-8667-C2D539DD00A5}" type="slidenum">
              <a:rPr lang="en-IN" smtClean="0"/>
              <a:t>‹#›</a:t>
            </a:fld>
            <a:endParaRPr lang="en-IN"/>
          </a:p>
        </p:txBody>
      </p:sp>
    </p:spTree>
    <p:extLst>
      <p:ext uri="{BB962C8B-B14F-4D97-AF65-F5344CB8AC3E}">
        <p14:creationId xmlns:p14="http://schemas.microsoft.com/office/powerpoint/2010/main" val="36316401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32899" y="1337481"/>
            <a:ext cx="8689976" cy="2388358"/>
          </a:xfrm>
        </p:spPr>
        <p:txBody>
          <a:bodyPr/>
          <a:lstStyle/>
          <a:p>
            <a:r>
              <a:rPr lang="en-US" dirty="0" smtClean="0"/>
              <a:t>Process Control and instrumentation</a:t>
            </a:r>
            <a:endParaRPr lang="en-IN" dirty="0"/>
          </a:p>
        </p:txBody>
      </p:sp>
    </p:spTree>
    <p:extLst>
      <p:ext uri="{BB962C8B-B14F-4D97-AF65-F5344CB8AC3E}">
        <p14:creationId xmlns:p14="http://schemas.microsoft.com/office/powerpoint/2010/main" val="778590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6" y="618517"/>
            <a:ext cx="2443574" cy="391417"/>
          </a:xfrm>
        </p:spPr>
        <p:txBody>
          <a:bodyPr>
            <a:normAutofit fontScale="90000"/>
          </a:bodyPr>
          <a:lstStyle/>
          <a:p>
            <a:r>
              <a:rPr lang="en-US" dirty="0" smtClean="0"/>
              <a:t>Contents</a:t>
            </a:r>
            <a:endParaRPr lang="en-IN" dirty="0"/>
          </a:p>
        </p:txBody>
      </p:sp>
      <p:sp>
        <p:nvSpPr>
          <p:cNvPr id="3" name="Content Placeholder 2"/>
          <p:cNvSpPr>
            <a:spLocks noGrp="1"/>
          </p:cNvSpPr>
          <p:nvPr>
            <p:ph sz="quarter" idx="13"/>
          </p:nvPr>
        </p:nvSpPr>
        <p:spPr>
          <a:xfrm>
            <a:off x="913774" y="1009934"/>
            <a:ext cx="10363826" cy="4781265"/>
          </a:xfrm>
        </p:spPr>
        <p:txBody>
          <a:bodyPr/>
          <a:lstStyle/>
          <a:p>
            <a:r>
              <a:rPr lang="en-US" dirty="0" smtClean="0"/>
              <a:t>Introduction to Process Control</a:t>
            </a:r>
          </a:p>
          <a:p>
            <a:endParaRPr lang="en-US" dirty="0" smtClean="0"/>
          </a:p>
          <a:p>
            <a:endParaRPr lang="en-IN" dirty="0"/>
          </a:p>
        </p:txBody>
      </p:sp>
    </p:spTree>
    <p:extLst>
      <p:ext uri="{BB962C8B-B14F-4D97-AF65-F5344CB8AC3E}">
        <p14:creationId xmlns:p14="http://schemas.microsoft.com/office/powerpoint/2010/main" val="4018856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fontScale="77500" lnSpcReduction="20000"/>
          </a:bodyPr>
          <a:lstStyle/>
          <a:p>
            <a:pPr marL="0" indent="0" algn="just">
              <a:buNone/>
            </a:pPr>
            <a:r>
              <a:rPr lang="en-US" sz="2800" cap="none" dirty="0" smtClean="0"/>
              <a:t>The driver must have a goal or objective; normally, this would be to stay in a specific lane. First, the driver must determine the location of the automobile, which she does by using her eyes to see the position of the automobile on the road. Then, the driver must determine or calculate the change required to maintain the automobile at its desired position on the road. Finally, the driver must change the position of the steering wheel by the amount calculated to bring about the necessary correction. By continuously performing these three functions, the driver can maintain the automobile very close to its desired position as disturbances like bumps and curves in the road are encountered</a:t>
            </a:r>
            <a:endParaRPr lang="en-IN" sz="2800" cap="none" dirty="0"/>
          </a:p>
        </p:txBody>
      </p:sp>
      <p:pic>
        <p:nvPicPr>
          <p:cNvPr id="8" name="Picture 7"/>
          <p:cNvPicPr>
            <a:picLocks noChangeAspect="1"/>
          </p:cNvPicPr>
          <p:nvPr/>
        </p:nvPicPr>
        <p:blipFill>
          <a:blip r:embed="rId2"/>
          <a:stretch>
            <a:fillRect/>
          </a:stretch>
        </p:blipFill>
        <p:spPr>
          <a:xfrm>
            <a:off x="1245000" y="1336787"/>
            <a:ext cx="2987299" cy="3420152"/>
          </a:xfrm>
          <a:prstGeom prst="rect">
            <a:avLst/>
          </a:prstGeom>
        </p:spPr>
      </p:pic>
      <p:sp>
        <p:nvSpPr>
          <p:cNvPr id="7" name="Text Placeholder 6"/>
          <p:cNvSpPr>
            <a:spLocks noGrp="1"/>
          </p:cNvSpPr>
          <p:nvPr>
            <p:ph type="body" sz="half" idx="2"/>
          </p:nvPr>
        </p:nvSpPr>
        <p:spPr>
          <a:xfrm>
            <a:off x="913774" y="846161"/>
            <a:ext cx="3935689" cy="4945039"/>
          </a:xfrm>
        </p:spPr>
        <p:txBody>
          <a:bodyPr/>
          <a:lstStyle/>
          <a:p>
            <a:r>
              <a:rPr lang="en-IN" dirty="0">
                <a:solidFill>
                  <a:srgbClr val="FF0000"/>
                </a:solidFill>
              </a:rPr>
              <a:t>person driving an automobile </a:t>
            </a:r>
            <a:r>
              <a:rPr lang="en-IN" dirty="0"/>
              <a:t>– </a:t>
            </a:r>
          </a:p>
          <a:p>
            <a:endParaRPr lang="en-IN" dirty="0"/>
          </a:p>
        </p:txBody>
      </p:sp>
    </p:spTree>
    <p:extLst>
      <p:ext uri="{BB962C8B-B14F-4D97-AF65-F5344CB8AC3E}">
        <p14:creationId xmlns:p14="http://schemas.microsoft.com/office/powerpoint/2010/main" val="1340762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3775" y="618518"/>
            <a:ext cx="10364451" cy="486952"/>
          </a:xfrm>
        </p:spPr>
        <p:txBody>
          <a:bodyPr>
            <a:normAutofit fontScale="90000"/>
          </a:bodyPr>
          <a:lstStyle/>
          <a:p>
            <a:r>
              <a:rPr lang="en-IN" dirty="0">
                <a:solidFill>
                  <a:srgbClr val="FF0000"/>
                </a:solidFill>
              </a:rPr>
              <a:t>the simple heating system</a:t>
            </a:r>
            <a:br>
              <a:rPr lang="en-IN" dirty="0">
                <a:solidFill>
                  <a:srgbClr val="FF0000"/>
                </a:solidFill>
              </a:rPr>
            </a:br>
            <a:endParaRPr lang="en-IN" dirty="0"/>
          </a:p>
        </p:txBody>
      </p:sp>
      <p:sp>
        <p:nvSpPr>
          <p:cNvPr id="3" name="Content Placeholder 2"/>
          <p:cNvSpPr>
            <a:spLocks noGrp="1"/>
          </p:cNvSpPr>
          <p:nvPr>
            <p:ph sz="quarter" idx="13"/>
          </p:nvPr>
        </p:nvSpPr>
        <p:spPr>
          <a:xfrm>
            <a:off x="913774" y="859810"/>
            <a:ext cx="10363826" cy="4931390"/>
          </a:xfrm>
        </p:spPr>
        <p:txBody>
          <a:bodyPr>
            <a:normAutofit/>
          </a:bodyPr>
          <a:lstStyle/>
          <a:p>
            <a:pPr algn="just"/>
            <a:r>
              <a:rPr lang="en-IN" cap="none" dirty="0" smtClean="0"/>
              <a:t>The </a:t>
            </a:r>
            <a:r>
              <a:rPr lang="en-US" cap="none" dirty="0" smtClean="0"/>
              <a:t>house, in a cold climate, can be maintained near a desired temperature by circulating hot water through a heat exchanger. The temperature in the room is determined by a thermostat, which compares the measured value of the room T a desired range, say 18 to 22°C. If the temperature is below 18°C, the furnace and pump are turned on, and if the temperature is above 22°C, the furnace and pump are turned off. If the temperature is between 18 and 22°C, the furnace and pump statuses remain unchanged. A typical temperature history in a house in which shows how the temperature slowly drifts between the upper and lower limits. It also exceeds the limits, because the furnace and heat exchanger cannot respond immediately. This approach is termed "on/off" control and can be used when precise control at the desired value is not required. We will cover better control methods, which can maintain important variables much closer to</a:t>
            </a:r>
            <a:r>
              <a:rPr lang="en-IN" cap="none" dirty="0" smtClean="0"/>
              <a:t>their desired values.</a:t>
            </a:r>
            <a:endParaRPr lang="en-IN" cap="none" dirty="0">
              <a:solidFill>
                <a:srgbClr val="FF0000"/>
              </a:solidFill>
            </a:endParaRPr>
          </a:p>
        </p:txBody>
      </p:sp>
      <p:pic>
        <p:nvPicPr>
          <p:cNvPr id="5" name="Picture 4"/>
          <p:cNvPicPr>
            <a:picLocks noChangeAspect="1"/>
          </p:cNvPicPr>
          <p:nvPr/>
        </p:nvPicPr>
        <p:blipFill>
          <a:blip r:embed="rId2"/>
          <a:stretch>
            <a:fillRect/>
          </a:stretch>
        </p:blipFill>
        <p:spPr>
          <a:xfrm>
            <a:off x="4005760" y="4510087"/>
            <a:ext cx="3143250" cy="2562225"/>
          </a:xfrm>
          <a:prstGeom prst="rect">
            <a:avLst/>
          </a:prstGeom>
        </p:spPr>
      </p:pic>
    </p:spTree>
    <p:extLst>
      <p:ext uri="{BB962C8B-B14F-4D97-AF65-F5344CB8AC3E}">
        <p14:creationId xmlns:p14="http://schemas.microsoft.com/office/powerpoint/2010/main" val="703597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405065"/>
          </a:xfrm>
        </p:spPr>
        <p:txBody>
          <a:bodyPr>
            <a:normAutofit fontScale="90000"/>
          </a:bodyPr>
          <a:lstStyle/>
          <a:p>
            <a:r>
              <a:rPr lang="en-US" dirty="0" smtClean="0"/>
              <a:t>Introduction to Process Control</a:t>
            </a:r>
            <a:endParaRPr lang="en-IN" dirty="0"/>
          </a:p>
        </p:txBody>
      </p:sp>
      <p:sp>
        <p:nvSpPr>
          <p:cNvPr id="3" name="Content Placeholder 2"/>
          <p:cNvSpPr>
            <a:spLocks noGrp="1"/>
          </p:cNvSpPr>
          <p:nvPr>
            <p:ph sz="quarter" idx="13"/>
          </p:nvPr>
        </p:nvSpPr>
        <p:spPr>
          <a:xfrm>
            <a:off x="914400" y="1245653"/>
            <a:ext cx="10363826" cy="5612347"/>
          </a:xfrm>
        </p:spPr>
        <p:txBody>
          <a:bodyPr>
            <a:normAutofit/>
          </a:bodyPr>
          <a:lstStyle/>
          <a:p>
            <a:r>
              <a:rPr lang="en-US" cap="none" dirty="0" smtClean="0">
                <a:latin typeface="Times New Roman" panose="02020603050405020304" pitchFamily="18" charset="0"/>
                <a:cs typeface="Times New Roman" panose="02020603050405020304" pitchFamily="18" charset="0"/>
              </a:rPr>
              <a:t>In any chemical engineering  - extensively used equipment are reactors, distillation column, heat exchangers, pumps, compressors, evaporators </a:t>
            </a:r>
            <a:r>
              <a:rPr lang="en-US" cap="none" dirty="0" err="1" smtClean="0">
                <a:latin typeface="Times New Roman" panose="02020603050405020304" pitchFamily="18" charset="0"/>
                <a:cs typeface="Times New Roman" panose="02020603050405020304" pitchFamily="18" charset="0"/>
              </a:rPr>
              <a:t>etc</a:t>
            </a:r>
            <a:r>
              <a:rPr lang="en-US" cap="none" dirty="0" smtClean="0">
                <a:latin typeface="Times New Roman" panose="02020603050405020304" pitchFamily="18" charset="0"/>
                <a:cs typeface="Times New Roman" panose="02020603050405020304" pitchFamily="18" charset="0"/>
              </a:rPr>
              <a:t>….</a:t>
            </a:r>
          </a:p>
          <a:p>
            <a:r>
              <a:rPr lang="en-US" cap="none" dirty="0" smtClean="0">
                <a:latin typeface="Times New Roman" panose="02020603050405020304" pitchFamily="18" charset="0"/>
                <a:cs typeface="Times New Roman" panose="02020603050405020304" pitchFamily="18" charset="0"/>
              </a:rPr>
              <a:t>To constitute a chemical plant –need to combine few of these equipment.</a:t>
            </a:r>
          </a:p>
          <a:p>
            <a:r>
              <a:rPr lang="en-US" cap="none" dirty="0" smtClean="0">
                <a:latin typeface="Times New Roman" panose="02020603050405020304" pitchFamily="18" charset="0"/>
                <a:cs typeface="Times New Roman" panose="02020603050405020304" pitchFamily="18" charset="0"/>
              </a:rPr>
              <a:t>Objective of a chemical plant –to produce product in a most economical way using the available resources of energy and received raw materials </a:t>
            </a:r>
          </a:p>
          <a:p>
            <a:pPr marL="0" indent="0">
              <a:buNone/>
            </a:pPr>
            <a:endParaRPr lang="en-US" cap="none" dirty="0">
              <a:latin typeface="Times New Roman" panose="02020603050405020304" pitchFamily="18" charset="0"/>
              <a:cs typeface="Times New Roman" panose="02020603050405020304" pitchFamily="18" charset="0"/>
            </a:endParaRPr>
          </a:p>
          <a:p>
            <a:r>
              <a:rPr lang="en-US" cap="none" dirty="0" smtClean="0">
                <a:latin typeface="Times New Roman" panose="02020603050405020304" pitchFamily="18" charset="0"/>
                <a:cs typeface="Times New Roman" panose="02020603050405020304" pitchFamily="18" charset="0"/>
              </a:rPr>
              <a:t>To encounter these objects –need to meet some requirements are</a:t>
            </a:r>
          </a:p>
          <a:p>
            <a:pPr marL="457200" indent="-457200">
              <a:buAutoNum type="arabicPeriod"/>
            </a:pPr>
            <a:r>
              <a:rPr lang="en-US" cap="none" dirty="0" smtClean="0">
                <a:latin typeface="Times New Roman" panose="02020603050405020304" pitchFamily="18" charset="0"/>
                <a:cs typeface="Times New Roman" panose="02020603050405020304" pitchFamily="18" charset="0"/>
              </a:rPr>
              <a:t>Safety – reactor (100 psig pressure – to maintain  &amp; operate below - external </a:t>
            </a:r>
            <a:r>
              <a:rPr lang="en-US" cap="none" dirty="0">
                <a:latin typeface="Times New Roman" panose="02020603050405020304" pitchFamily="18" charset="0"/>
                <a:cs typeface="Times New Roman" panose="02020603050405020304" pitchFamily="18" charset="0"/>
              </a:rPr>
              <a:t>intervention </a:t>
            </a:r>
            <a:r>
              <a:rPr lang="en-US" cap="none" dirty="0" smtClean="0">
                <a:latin typeface="Times New Roman" panose="02020603050405020304" pitchFamily="18" charset="0"/>
                <a:cs typeface="Times New Roman" panose="02020603050405020304" pitchFamily="18" charset="0"/>
              </a:rPr>
              <a:t>)</a:t>
            </a:r>
          </a:p>
          <a:p>
            <a:pPr marL="457200" indent="-457200">
              <a:buAutoNum type="arabicPeriod"/>
            </a:pPr>
            <a:r>
              <a:rPr lang="en-US" cap="none" dirty="0" smtClean="0">
                <a:latin typeface="Times New Roman" panose="02020603050405020304" pitchFamily="18" charset="0"/>
                <a:cs typeface="Times New Roman" panose="02020603050405020304" pitchFamily="18" charset="0"/>
              </a:rPr>
              <a:t>Product specifications – desired quality &amp; quantity</a:t>
            </a:r>
          </a:p>
          <a:p>
            <a:pPr marL="457200" indent="-457200">
              <a:buAutoNum type="arabicPeriod"/>
            </a:pPr>
            <a:r>
              <a:rPr lang="en-US" cap="none" dirty="0" smtClean="0">
                <a:latin typeface="Times New Roman" panose="02020603050405020304" pitchFamily="18" charset="0"/>
                <a:cs typeface="Times New Roman" panose="02020603050405020304" pitchFamily="18" charset="0"/>
              </a:rPr>
              <a:t>Environmental requirements – state and federal laws such as concentration of chemicals, waste water discarding, S0</a:t>
            </a:r>
            <a:r>
              <a:rPr lang="en-US" cap="none" baseline="-25000" dirty="0" smtClean="0">
                <a:latin typeface="Times New Roman" panose="02020603050405020304" pitchFamily="18" charset="0"/>
                <a:cs typeface="Times New Roman" panose="02020603050405020304" pitchFamily="18" charset="0"/>
              </a:rPr>
              <a:t>2 </a:t>
            </a:r>
            <a:r>
              <a:rPr lang="en-US" cap="none" dirty="0" smtClean="0">
                <a:latin typeface="Times New Roman" panose="02020603050405020304" pitchFamily="18" charset="0"/>
                <a:cs typeface="Times New Roman" panose="02020603050405020304" pitchFamily="18" charset="0"/>
              </a:rPr>
              <a:t>concentration.</a:t>
            </a:r>
            <a:endParaRPr lang="en-IN" cap="none" baseline="-25000" dirty="0">
              <a:latin typeface="Times New Roman" panose="02020603050405020304" pitchFamily="18" charset="0"/>
              <a:cs typeface="Times New Roman" panose="02020603050405020304" pitchFamily="18" charset="0"/>
            </a:endParaRPr>
          </a:p>
        </p:txBody>
      </p:sp>
      <p:sp>
        <p:nvSpPr>
          <p:cNvPr id="4" name="Rectangle 3"/>
          <p:cNvSpPr/>
          <p:nvPr/>
        </p:nvSpPr>
        <p:spPr>
          <a:xfrm>
            <a:off x="4844955" y="3616657"/>
            <a:ext cx="2442949" cy="3548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Chemical Plant</a:t>
            </a:r>
            <a:endParaRPr lang="en-IN" dirty="0"/>
          </a:p>
        </p:txBody>
      </p:sp>
      <p:cxnSp>
        <p:nvCxnSpPr>
          <p:cNvPr id="6" name="Straight Arrow Connector 5"/>
          <p:cNvCxnSpPr>
            <a:endCxn id="4" idx="1"/>
          </p:cNvCxnSpPr>
          <p:nvPr/>
        </p:nvCxnSpPr>
        <p:spPr>
          <a:xfrm flipV="1">
            <a:off x="3930555" y="3794078"/>
            <a:ext cx="914400" cy="136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4" idx="3"/>
          </p:cNvCxnSpPr>
          <p:nvPr/>
        </p:nvCxnSpPr>
        <p:spPr>
          <a:xfrm>
            <a:off x="7287904" y="3794078"/>
            <a:ext cx="61415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435287" y="3574871"/>
            <a:ext cx="1477071" cy="369332"/>
          </a:xfrm>
          <a:prstGeom prst="rect">
            <a:avLst/>
          </a:prstGeom>
          <a:noFill/>
        </p:spPr>
        <p:txBody>
          <a:bodyPr wrap="none" rtlCol="0">
            <a:spAutoFit/>
          </a:bodyPr>
          <a:lstStyle/>
          <a:p>
            <a:r>
              <a:rPr lang="en-US" dirty="0" smtClean="0"/>
              <a:t>Raw materials</a:t>
            </a:r>
            <a:endParaRPr lang="en-IN" dirty="0"/>
          </a:p>
        </p:txBody>
      </p:sp>
      <p:sp>
        <p:nvSpPr>
          <p:cNvPr id="11" name="TextBox 10"/>
          <p:cNvSpPr txBox="1"/>
          <p:nvPr/>
        </p:nvSpPr>
        <p:spPr>
          <a:xfrm>
            <a:off x="8109541" y="3616657"/>
            <a:ext cx="866135" cy="369332"/>
          </a:xfrm>
          <a:prstGeom prst="rect">
            <a:avLst/>
          </a:prstGeom>
          <a:noFill/>
        </p:spPr>
        <p:txBody>
          <a:bodyPr wrap="none" rtlCol="0">
            <a:spAutoFit/>
          </a:bodyPr>
          <a:lstStyle/>
          <a:p>
            <a:r>
              <a:rPr lang="en-US" dirty="0" smtClean="0"/>
              <a:t>Product</a:t>
            </a:r>
            <a:endParaRPr lang="en-IN" dirty="0"/>
          </a:p>
        </p:txBody>
      </p:sp>
    </p:spTree>
    <p:extLst>
      <p:ext uri="{BB962C8B-B14F-4D97-AF65-F5344CB8AC3E}">
        <p14:creationId xmlns:p14="http://schemas.microsoft.com/office/powerpoint/2010/main" val="393423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573206" y="559558"/>
            <a:ext cx="10704394" cy="5231641"/>
          </a:xfrm>
        </p:spPr>
        <p:txBody>
          <a:bodyPr>
            <a:normAutofit lnSpcReduction="10000"/>
          </a:bodyPr>
          <a:lstStyle/>
          <a:p>
            <a:pPr marL="0" indent="0">
              <a:lnSpc>
                <a:spcPct val="100000"/>
              </a:lnSpc>
              <a:buNone/>
            </a:pPr>
            <a:r>
              <a:rPr lang="en-US" cap="none" dirty="0" smtClean="0">
                <a:latin typeface="Times New Roman" panose="02020603050405020304" pitchFamily="18" charset="0"/>
                <a:cs typeface="Times New Roman" panose="02020603050405020304" pitchFamily="18" charset="0"/>
              </a:rPr>
              <a:t>4. Operational constraints – certain constraints are maintained to operate a unit process such as            </a:t>
            </a:r>
            <a:r>
              <a:rPr lang="en-US" cap="none" dirty="0" smtClean="0">
                <a:solidFill>
                  <a:srgbClr val="FF0000"/>
                </a:solidFill>
                <a:latin typeface="Times New Roman" panose="02020603050405020304" pitchFamily="18" charset="0"/>
                <a:cs typeface="Times New Roman" panose="02020603050405020304" pitchFamily="18" charset="0"/>
              </a:rPr>
              <a:t>Distillation column  - flooded</a:t>
            </a:r>
          </a:p>
          <a:p>
            <a:pPr marL="0" indent="0">
              <a:lnSpc>
                <a:spcPct val="100000"/>
              </a:lnSpc>
              <a:buNone/>
            </a:pPr>
            <a:r>
              <a:rPr lang="en-US" cap="none" dirty="0" smtClean="0">
                <a:solidFill>
                  <a:srgbClr val="FF0000"/>
                </a:solidFill>
                <a:latin typeface="Times New Roman" panose="02020603050405020304" pitchFamily="18" charset="0"/>
                <a:cs typeface="Times New Roman" panose="02020603050405020304" pitchFamily="18" charset="0"/>
              </a:rPr>
              <a:t>Tanks – Overflow or go dry</a:t>
            </a:r>
          </a:p>
          <a:p>
            <a:pPr marL="0" indent="0">
              <a:lnSpc>
                <a:spcPct val="100000"/>
              </a:lnSpc>
              <a:buNone/>
            </a:pPr>
            <a:r>
              <a:rPr lang="en-US" cap="none" dirty="0" smtClean="0">
                <a:solidFill>
                  <a:srgbClr val="FF0000"/>
                </a:solidFill>
                <a:latin typeface="Times New Roman" panose="02020603050405020304" pitchFamily="18" charset="0"/>
                <a:cs typeface="Times New Roman" panose="02020603050405020304" pitchFamily="18" charset="0"/>
              </a:rPr>
              <a:t>Catalytic reactor – temperature overshot </a:t>
            </a:r>
          </a:p>
          <a:p>
            <a:pPr marL="0" indent="0">
              <a:lnSpc>
                <a:spcPct val="100000"/>
              </a:lnSpc>
              <a:buNone/>
            </a:pPr>
            <a:r>
              <a:rPr lang="en-US" cap="none" dirty="0" smtClean="0">
                <a:latin typeface="Times New Roman" panose="02020603050405020304" pitchFamily="18" charset="0"/>
                <a:cs typeface="Times New Roman" panose="02020603050405020304" pitchFamily="18" charset="0"/>
              </a:rPr>
              <a:t>5. Economic consideration – Minimum operating cost, Maximize profit</a:t>
            </a:r>
          </a:p>
          <a:p>
            <a:endParaRPr lang="en-US" cap="none" dirty="0" smtClean="0">
              <a:solidFill>
                <a:srgbClr val="FF0000"/>
              </a:solidFill>
              <a:latin typeface="Times New Roman" panose="02020603050405020304" pitchFamily="18" charset="0"/>
              <a:cs typeface="Times New Roman" panose="02020603050405020304" pitchFamily="18" charset="0"/>
            </a:endParaRPr>
          </a:p>
          <a:p>
            <a:r>
              <a:rPr lang="en-US" cap="none" dirty="0">
                <a:latin typeface="Times New Roman" panose="02020603050405020304" pitchFamily="18" charset="0"/>
                <a:cs typeface="Times New Roman" panose="02020603050405020304" pitchFamily="18" charset="0"/>
              </a:rPr>
              <a:t>T</a:t>
            </a:r>
            <a:r>
              <a:rPr lang="en-US" cap="none" dirty="0" smtClean="0">
                <a:latin typeface="Times New Roman" panose="02020603050405020304" pitchFamily="18" charset="0"/>
                <a:cs typeface="Times New Roman" panose="02020603050405020304" pitchFamily="18" charset="0"/>
              </a:rPr>
              <a:t>o meet up &amp; maintain all these requirements we require external interventions – i.e. called control system. </a:t>
            </a:r>
          </a:p>
          <a:p>
            <a:pPr marL="0" indent="0">
              <a:buNone/>
            </a:pPr>
            <a:r>
              <a:rPr lang="en-US" cap="none" dirty="0">
                <a:latin typeface="Times New Roman" panose="02020603050405020304" pitchFamily="18" charset="0"/>
                <a:cs typeface="Times New Roman" panose="02020603050405020304" pitchFamily="18" charset="0"/>
              </a:rPr>
              <a:t>T</a:t>
            </a:r>
            <a:r>
              <a:rPr lang="en-US" cap="none" dirty="0" smtClean="0">
                <a:latin typeface="Times New Roman" panose="02020603050405020304" pitchFamily="18" charset="0"/>
                <a:cs typeface="Times New Roman" panose="02020603050405020304" pitchFamily="18" charset="0"/>
              </a:rPr>
              <a:t>he control system suppress the following issues such as </a:t>
            </a:r>
          </a:p>
          <a:p>
            <a:pPr marL="457200" indent="-457200">
              <a:buAutoNum type="arabicPeriod"/>
            </a:pPr>
            <a:r>
              <a:rPr lang="en-US" cap="none" dirty="0" smtClean="0">
                <a:latin typeface="Times New Roman" panose="02020603050405020304" pitchFamily="18" charset="0"/>
                <a:cs typeface="Times New Roman" panose="02020603050405020304" pitchFamily="18" charset="0"/>
              </a:rPr>
              <a:t>The influence the external disturbance </a:t>
            </a:r>
          </a:p>
          <a:p>
            <a:pPr marL="457200" indent="-457200">
              <a:buAutoNum type="arabicPeriod"/>
            </a:pPr>
            <a:r>
              <a:rPr lang="en-US" cap="none" dirty="0" smtClean="0">
                <a:latin typeface="Times New Roman" panose="02020603050405020304" pitchFamily="18" charset="0"/>
                <a:cs typeface="Times New Roman" panose="02020603050405020304" pitchFamily="18" charset="0"/>
              </a:rPr>
              <a:t>The stability of a chemical process</a:t>
            </a:r>
          </a:p>
          <a:p>
            <a:pPr marL="457200" indent="-457200">
              <a:buAutoNum type="arabicPeriod"/>
            </a:pPr>
            <a:r>
              <a:rPr lang="en-US" cap="none" dirty="0" smtClean="0">
                <a:latin typeface="Times New Roman" panose="02020603050405020304" pitchFamily="18" charset="0"/>
                <a:cs typeface="Times New Roman" panose="02020603050405020304" pitchFamily="18" charset="0"/>
              </a:rPr>
              <a:t>The performance of a chemical process</a:t>
            </a:r>
          </a:p>
          <a:p>
            <a:pPr marL="457200" indent="-457200">
              <a:buAutoNum type="arabicPeriod"/>
            </a:pPr>
            <a:endParaRPr lang="en-IN" cap="none"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1036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8"/>
            <a:ext cx="10364451" cy="364122"/>
          </a:xfrm>
        </p:spPr>
        <p:txBody>
          <a:bodyPr>
            <a:normAutofit fontScale="90000"/>
          </a:bodyPr>
          <a:lstStyle/>
          <a:p>
            <a:pPr algn="l"/>
            <a:r>
              <a:rPr lang="en-US" cap="none" dirty="0">
                <a:solidFill>
                  <a:srgbClr val="FF0000"/>
                </a:solidFill>
                <a:latin typeface="Times New Roman" panose="02020603050405020304" pitchFamily="18" charset="0"/>
                <a:cs typeface="Times New Roman" panose="02020603050405020304" pitchFamily="18" charset="0"/>
              </a:rPr>
              <a:t>I</a:t>
            </a:r>
            <a:r>
              <a:rPr lang="en-US" cap="none" dirty="0" smtClean="0">
                <a:solidFill>
                  <a:srgbClr val="FF0000"/>
                </a:solidFill>
                <a:latin typeface="Times New Roman" panose="02020603050405020304" pitchFamily="18" charset="0"/>
                <a:cs typeface="Times New Roman" panose="02020603050405020304" pitchFamily="18" charset="0"/>
              </a:rPr>
              <a:t>nfluence </a:t>
            </a:r>
            <a:r>
              <a:rPr lang="en-US" cap="none" dirty="0">
                <a:solidFill>
                  <a:srgbClr val="FF0000"/>
                </a:solidFill>
                <a:latin typeface="Times New Roman" panose="02020603050405020304" pitchFamily="18" charset="0"/>
                <a:cs typeface="Times New Roman" panose="02020603050405020304" pitchFamily="18" charset="0"/>
              </a:rPr>
              <a:t>the external disturbance </a:t>
            </a:r>
            <a:r>
              <a:rPr lang="en-US" cap="none" dirty="0">
                <a:latin typeface="Times New Roman" panose="02020603050405020304" pitchFamily="18" charset="0"/>
                <a:cs typeface="Times New Roman" panose="02020603050405020304" pitchFamily="18" charset="0"/>
              </a:rPr>
              <a:t/>
            </a:r>
            <a:br>
              <a:rPr lang="en-US" cap="none" dirty="0">
                <a:latin typeface="Times New Roman" panose="02020603050405020304" pitchFamily="18" charset="0"/>
                <a:cs typeface="Times New Roman" panose="02020603050405020304" pitchFamily="18" charset="0"/>
              </a:rPr>
            </a:br>
            <a:endParaRPr lang="en-IN" dirty="0"/>
          </a:p>
        </p:txBody>
      </p:sp>
      <p:sp>
        <p:nvSpPr>
          <p:cNvPr id="3" name="Content Placeholder 2"/>
          <p:cNvSpPr>
            <a:spLocks noGrp="1"/>
          </p:cNvSpPr>
          <p:nvPr>
            <p:ph sz="quarter" idx="13"/>
          </p:nvPr>
        </p:nvSpPr>
        <p:spPr>
          <a:xfrm>
            <a:off x="913774" y="982640"/>
            <a:ext cx="10363826" cy="5568285"/>
          </a:xfrm>
        </p:spPr>
        <p:txBody>
          <a:bodyPr>
            <a:normAutofit lnSpcReduction="10000"/>
          </a:bodyPr>
          <a:lstStyle/>
          <a:p>
            <a:pPr marL="0" indent="0">
              <a:buNone/>
            </a:pPr>
            <a:r>
              <a:rPr lang="en-US" dirty="0" smtClean="0">
                <a:latin typeface="Times New Roman" panose="02020603050405020304" pitchFamily="18" charset="0"/>
                <a:cs typeface="Times New Roman" panose="02020603050405020304" pitchFamily="18" charset="0"/>
              </a:rPr>
              <a:t>Agitated heating tank /system:</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cap="none" dirty="0" smtClean="0">
              <a:latin typeface="Times New Roman" panose="02020603050405020304" pitchFamily="18" charset="0"/>
              <a:cs typeface="Times New Roman" panose="02020603050405020304" pitchFamily="18" charset="0"/>
            </a:endParaRPr>
          </a:p>
          <a:p>
            <a:pPr marL="0" indent="0">
              <a:buNone/>
            </a:pPr>
            <a:endParaRPr lang="en-US" cap="none" dirty="0" smtClean="0">
              <a:latin typeface="Times New Roman" panose="02020603050405020304" pitchFamily="18" charset="0"/>
              <a:cs typeface="Times New Roman" panose="02020603050405020304" pitchFamily="18" charset="0"/>
            </a:endParaRPr>
          </a:p>
          <a:p>
            <a:pPr marL="0" indent="0">
              <a:buNone/>
            </a:pPr>
            <a:endParaRPr lang="en-US" cap="none" dirty="0">
              <a:latin typeface="Times New Roman" panose="02020603050405020304" pitchFamily="18" charset="0"/>
              <a:cs typeface="Times New Roman" panose="02020603050405020304" pitchFamily="18" charset="0"/>
            </a:endParaRPr>
          </a:p>
          <a:p>
            <a:pPr marL="0" indent="0">
              <a:buNone/>
            </a:pPr>
            <a:endParaRPr lang="en-US" cap="none" dirty="0" smtClean="0">
              <a:latin typeface="Times New Roman" panose="02020603050405020304" pitchFamily="18" charset="0"/>
              <a:cs typeface="Times New Roman" panose="02020603050405020304" pitchFamily="18" charset="0"/>
            </a:endParaRPr>
          </a:p>
          <a:p>
            <a:pPr marL="0" indent="0">
              <a:buNone/>
            </a:pPr>
            <a:endParaRPr lang="en-US" cap="none" dirty="0">
              <a:latin typeface="Times New Roman" panose="02020603050405020304" pitchFamily="18" charset="0"/>
              <a:cs typeface="Times New Roman" panose="02020603050405020304" pitchFamily="18" charset="0"/>
            </a:endParaRPr>
          </a:p>
          <a:p>
            <a:pPr marL="0" indent="0">
              <a:buNone/>
            </a:pPr>
            <a:r>
              <a:rPr lang="en-US" cap="none" dirty="0" smtClean="0">
                <a:latin typeface="Times New Roman" panose="02020603050405020304" pitchFamily="18" charset="0"/>
                <a:cs typeface="Times New Roman" panose="02020603050405020304" pitchFamily="18" charset="0"/>
              </a:rPr>
              <a:t>Objective - To maintain liquid temp at desired temp T = T</a:t>
            </a:r>
            <a:r>
              <a:rPr lang="en-US" cap="none" baseline="-25000" dirty="0" smtClean="0">
                <a:latin typeface="Times New Roman" panose="02020603050405020304" pitchFamily="18" charset="0"/>
                <a:cs typeface="Times New Roman" panose="02020603050405020304" pitchFamily="18" charset="0"/>
              </a:rPr>
              <a:t>R</a:t>
            </a:r>
            <a:r>
              <a:rPr lang="en-US" cap="none" dirty="0" smtClean="0">
                <a:latin typeface="Times New Roman" panose="02020603050405020304" pitchFamily="18" charset="0"/>
                <a:cs typeface="Times New Roman" panose="02020603050405020304" pitchFamily="18" charset="0"/>
              </a:rPr>
              <a:t>, heat i.e.,  h =</a:t>
            </a:r>
            <a:r>
              <a:rPr lang="en-US" cap="none" dirty="0" err="1" smtClean="0">
                <a:latin typeface="Times New Roman" panose="02020603050405020304" pitchFamily="18" charset="0"/>
                <a:cs typeface="Times New Roman" panose="02020603050405020304" pitchFamily="18" charset="0"/>
              </a:rPr>
              <a:t>h</a:t>
            </a:r>
            <a:r>
              <a:rPr lang="en-US" cap="none" baseline="-25000" dirty="0" err="1" smtClean="0">
                <a:latin typeface="Times New Roman" panose="02020603050405020304" pitchFamily="18" charset="0"/>
                <a:cs typeface="Times New Roman" panose="02020603050405020304" pitchFamily="18" charset="0"/>
              </a:rPr>
              <a:t>d</a:t>
            </a:r>
            <a:endParaRPr lang="en-US" dirty="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IN" dirty="0">
              <a:latin typeface="Times New Roman" panose="02020603050405020304" pitchFamily="18" charset="0"/>
              <a:cs typeface="Times New Roman" panose="02020603050405020304" pitchFamily="18" charset="0"/>
            </a:endParaRPr>
          </a:p>
        </p:txBody>
      </p:sp>
      <p:cxnSp>
        <p:nvCxnSpPr>
          <p:cNvPr id="12" name="Straight Arrow Connector 11"/>
          <p:cNvCxnSpPr/>
          <p:nvPr/>
        </p:nvCxnSpPr>
        <p:spPr>
          <a:xfrm>
            <a:off x="1651379" y="1989161"/>
            <a:ext cx="61352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1042476" y="1399468"/>
            <a:ext cx="5715143" cy="2936532"/>
            <a:chOff x="987057" y="1391335"/>
            <a:chExt cx="5715143" cy="2936532"/>
          </a:xfrm>
        </p:grpSpPr>
        <p:cxnSp>
          <p:nvCxnSpPr>
            <p:cNvPr id="29" name="Straight Arrow Connector 28"/>
            <p:cNvCxnSpPr>
              <a:stCxn id="13" idx="3"/>
            </p:cNvCxnSpPr>
            <p:nvPr/>
          </p:nvCxnSpPr>
          <p:spPr>
            <a:xfrm>
              <a:off x="5448967" y="3099987"/>
              <a:ext cx="5004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1966204" y="1481491"/>
              <a:ext cx="3482763" cy="2498860"/>
              <a:chOff x="2088107" y="1514901"/>
              <a:chExt cx="3482763" cy="2498860"/>
            </a:xfrm>
          </p:grpSpPr>
          <p:sp>
            <p:nvSpPr>
              <p:cNvPr id="4" name="Flowchart: Magnetic Disk 3"/>
              <p:cNvSpPr/>
              <p:nvPr/>
            </p:nvSpPr>
            <p:spPr>
              <a:xfrm>
                <a:off x="2996755" y="1942728"/>
                <a:ext cx="1801505" cy="1690048"/>
              </a:xfrm>
              <a:prstGeom prst="flowChartMagneticDisk">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            T, h </a:t>
                </a:r>
                <a:endParaRPr lang="en-IN" dirty="0">
                  <a:solidFill>
                    <a:schemeClr val="tx1"/>
                  </a:solidFill>
                </a:endParaRPr>
              </a:p>
            </p:txBody>
          </p:sp>
          <p:cxnSp>
            <p:nvCxnSpPr>
              <p:cNvPr id="6" name="Straight Connector 5"/>
              <p:cNvCxnSpPr/>
              <p:nvPr/>
            </p:nvCxnSpPr>
            <p:spPr>
              <a:xfrm flipH="1">
                <a:off x="3425588" y="1514901"/>
                <a:ext cx="818866" cy="1596789"/>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 name="Flowchart: Collate 8"/>
              <p:cNvSpPr/>
              <p:nvPr/>
            </p:nvSpPr>
            <p:spPr>
              <a:xfrm rot="7159546">
                <a:off x="3263136" y="2865908"/>
                <a:ext cx="323652" cy="510039"/>
              </a:xfrm>
              <a:prstGeom prst="flowChartCol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10" name="Half Frame 9"/>
              <p:cNvSpPr/>
              <p:nvPr/>
            </p:nvSpPr>
            <p:spPr>
              <a:xfrm rot="10800000" flipV="1">
                <a:off x="2088107" y="1862737"/>
                <a:ext cx="1336854" cy="435088"/>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13" name="Rectangle 12"/>
              <p:cNvSpPr/>
              <p:nvPr/>
            </p:nvSpPr>
            <p:spPr>
              <a:xfrm>
                <a:off x="4752005" y="3060565"/>
                <a:ext cx="818865" cy="145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cxnSp>
            <p:nvCxnSpPr>
              <p:cNvPr id="17" name="Straight Connector 16"/>
              <p:cNvCxnSpPr/>
              <p:nvPr/>
            </p:nvCxnSpPr>
            <p:spPr>
              <a:xfrm>
                <a:off x="3726559" y="3420587"/>
                <a:ext cx="0" cy="573206"/>
              </a:xfrm>
              <a:prstGeom prst="line">
                <a:avLst/>
              </a:prstGeom>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3738955" y="3370082"/>
                <a:ext cx="300782" cy="161137"/>
              </a:xfrm>
              <a:custGeom>
                <a:avLst/>
                <a:gdLst>
                  <a:gd name="connsiteX0" fmla="*/ 0 w 451106"/>
                  <a:gd name="connsiteY0" fmla="*/ 177452 h 177452"/>
                  <a:gd name="connsiteX1" fmla="*/ 13647 w 451106"/>
                  <a:gd name="connsiteY1" fmla="*/ 40974 h 177452"/>
                  <a:gd name="connsiteX2" fmla="*/ 68238 w 451106"/>
                  <a:gd name="connsiteY2" fmla="*/ 163804 h 177452"/>
                  <a:gd name="connsiteX3" fmla="*/ 109182 w 451106"/>
                  <a:gd name="connsiteY3" fmla="*/ 27327 h 177452"/>
                  <a:gd name="connsiteX4" fmla="*/ 163773 w 451106"/>
                  <a:gd name="connsiteY4" fmla="*/ 122861 h 177452"/>
                  <a:gd name="connsiteX5" fmla="*/ 136477 w 451106"/>
                  <a:gd name="connsiteY5" fmla="*/ 136509 h 177452"/>
                  <a:gd name="connsiteX6" fmla="*/ 177421 w 451106"/>
                  <a:gd name="connsiteY6" fmla="*/ 31 h 177452"/>
                  <a:gd name="connsiteX7" fmla="*/ 232012 w 451106"/>
                  <a:gd name="connsiteY7" fmla="*/ 122861 h 177452"/>
                  <a:gd name="connsiteX8" fmla="*/ 286603 w 451106"/>
                  <a:gd name="connsiteY8" fmla="*/ 13679 h 177452"/>
                  <a:gd name="connsiteX9" fmla="*/ 327546 w 451106"/>
                  <a:gd name="connsiteY9" fmla="*/ 95565 h 177452"/>
                  <a:gd name="connsiteX10" fmla="*/ 382137 w 451106"/>
                  <a:gd name="connsiteY10" fmla="*/ 31 h 177452"/>
                  <a:gd name="connsiteX11" fmla="*/ 409432 w 451106"/>
                  <a:gd name="connsiteY11" fmla="*/ 95565 h 177452"/>
                  <a:gd name="connsiteX12" fmla="*/ 450376 w 451106"/>
                  <a:gd name="connsiteY12" fmla="*/ 31 h 177452"/>
                  <a:gd name="connsiteX13" fmla="*/ 436728 w 451106"/>
                  <a:gd name="connsiteY13" fmla="*/ 95565 h 177452"/>
                  <a:gd name="connsiteX14" fmla="*/ 436728 w 451106"/>
                  <a:gd name="connsiteY14" fmla="*/ 95565 h 17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1106" h="177452">
                    <a:moveTo>
                      <a:pt x="0" y="177452"/>
                    </a:moveTo>
                    <a:cubicBezTo>
                      <a:pt x="1137" y="110350"/>
                      <a:pt x="2274" y="43249"/>
                      <a:pt x="13647" y="40974"/>
                    </a:cubicBezTo>
                    <a:cubicBezTo>
                      <a:pt x="25020" y="38699"/>
                      <a:pt x="52315" y="166079"/>
                      <a:pt x="68238" y="163804"/>
                    </a:cubicBezTo>
                    <a:cubicBezTo>
                      <a:pt x="84161" y="161529"/>
                      <a:pt x="93260" y="34151"/>
                      <a:pt x="109182" y="27327"/>
                    </a:cubicBezTo>
                    <a:cubicBezTo>
                      <a:pt x="125104" y="20503"/>
                      <a:pt x="159224" y="104664"/>
                      <a:pt x="163773" y="122861"/>
                    </a:cubicBezTo>
                    <a:cubicBezTo>
                      <a:pt x="168322" y="141058"/>
                      <a:pt x="134202" y="156981"/>
                      <a:pt x="136477" y="136509"/>
                    </a:cubicBezTo>
                    <a:cubicBezTo>
                      <a:pt x="138752" y="116037"/>
                      <a:pt x="161499" y="2306"/>
                      <a:pt x="177421" y="31"/>
                    </a:cubicBezTo>
                    <a:cubicBezTo>
                      <a:pt x="193343" y="-2244"/>
                      <a:pt x="213815" y="120586"/>
                      <a:pt x="232012" y="122861"/>
                    </a:cubicBezTo>
                    <a:cubicBezTo>
                      <a:pt x="250209" y="125136"/>
                      <a:pt x="270681" y="18228"/>
                      <a:pt x="286603" y="13679"/>
                    </a:cubicBezTo>
                    <a:cubicBezTo>
                      <a:pt x="302525" y="9130"/>
                      <a:pt x="311624" y="97840"/>
                      <a:pt x="327546" y="95565"/>
                    </a:cubicBezTo>
                    <a:cubicBezTo>
                      <a:pt x="343468" y="93290"/>
                      <a:pt x="368489" y="31"/>
                      <a:pt x="382137" y="31"/>
                    </a:cubicBezTo>
                    <a:cubicBezTo>
                      <a:pt x="395785" y="31"/>
                      <a:pt x="398059" y="95565"/>
                      <a:pt x="409432" y="95565"/>
                    </a:cubicBezTo>
                    <a:cubicBezTo>
                      <a:pt x="420805" y="95565"/>
                      <a:pt x="445827" y="31"/>
                      <a:pt x="450376" y="31"/>
                    </a:cubicBezTo>
                    <a:cubicBezTo>
                      <a:pt x="454925" y="31"/>
                      <a:pt x="436728" y="95565"/>
                      <a:pt x="436728" y="95565"/>
                    </a:cubicBezTo>
                    <a:lnTo>
                      <a:pt x="436728" y="95565"/>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24" name="Straight Connector 23"/>
              <p:cNvCxnSpPr/>
              <p:nvPr/>
            </p:nvCxnSpPr>
            <p:spPr>
              <a:xfrm>
                <a:off x="4039737" y="3397050"/>
                <a:ext cx="12395" cy="616711"/>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996129" y="2579709"/>
                <a:ext cx="1779962" cy="27014"/>
              </a:xfrm>
              <a:prstGeom prst="line">
                <a:avLst/>
              </a:prstGeom>
            </p:spPr>
            <p:style>
              <a:lnRef idx="1">
                <a:schemeClr val="accent1"/>
              </a:lnRef>
              <a:fillRef idx="0">
                <a:schemeClr val="accent1"/>
              </a:fillRef>
              <a:effectRef idx="0">
                <a:schemeClr val="accent1"/>
              </a:effectRef>
              <a:fontRef idx="minor">
                <a:schemeClr val="tx1"/>
              </a:fontRef>
            </p:style>
          </p:cxnSp>
        </p:grpSp>
        <p:sp>
          <p:nvSpPr>
            <p:cNvPr id="43" name="TextBox 42"/>
            <p:cNvSpPr txBox="1"/>
            <p:nvPr/>
          </p:nvSpPr>
          <p:spPr>
            <a:xfrm>
              <a:off x="6095687" y="2936261"/>
              <a:ext cx="606513" cy="369332"/>
            </a:xfrm>
            <a:prstGeom prst="rect">
              <a:avLst/>
            </a:prstGeom>
            <a:noFill/>
          </p:spPr>
          <p:txBody>
            <a:bodyPr wrap="none" rtlCol="0">
              <a:spAutoFit/>
            </a:bodyPr>
            <a:lstStyle/>
            <a:p>
              <a:r>
                <a:rPr lang="en-US" dirty="0" smtClean="0"/>
                <a:t>W, T</a:t>
              </a:r>
              <a:endParaRPr lang="en-IN" dirty="0"/>
            </a:p>
          </p:txBody>
        </p:sp>
        <p:sp>
          <p:nvSpPr>
            <p:cNvPr id="44" name="TextBox 43"/>
            <p:cNvSpPr txBox="1"/>
            <p:nvPr/>
          </p:nvSpPr>
          <p:spPr>
            <a:xfrm>
              <a:off x="3422769" y="3958535"/>
              <a:ext cx="1047018" cy="369332"/>
            </a:xfrm>
            <a:prstGeom prst="rect">
              <a:avLst/>
            </a:prstGeom>
            <a:noFill/>
          </p:spPr>
          <p:txBody>
            <a:bodyPr wrap="none" rtlCol="0">
              <a:spAutoFit/>
            </a:bodyPr>
            <a:lstStyle/>
            <a:p>
              <a:r>
                <a:rPr lang="en-US" dirty="0" smtClean="0"/>
                <a:t>Heater, q</a:t>
              </a:r>
              <a:endParaRPr lang="en-IN" dirty="0"/>
            </a:p>
          </p:txBody>
        </p:sp>
        <p:sp>
          <p:nvSpPr>
            <p:cNvPr id="46" name="TextBox 45"/>
            <p:cNvSpPr txBox="1"/>
            <p:nvPr/>
          </p:nvSpPr>
          <p:spPr>
            <a:xfrm>
              <a:off x="987057" y="1774925"/>
              <a:ext cx="657809" cy="369332"/>
            </a:xfrm>
            <a:prstGeom prst="rect">
              <a:avLst/>
            </a:prstGeom>
            <a:noFill/>
          </p:spPr>
          <p:txBody>
            <a:bodyPr wrap="none" rtlCol="0">
              <a:spAutoFit/>
            </a:bodyPr>
            <a:lstStyle/>
            <a:p>
              <a:r>
                <a:rPr lang="en-US" dirty="0" smtClean="0"/>
                <a:t>W, </a:t>
              </a:r>
              <a:r>
                <a:rPr lang="en-US" dirty="0" err="1" smtClean="0"/>
                <a:t>Ti</a:t>
              </a:r>
              <a:endParaRPr lang="en-IN" dirty="0"/>
            </a:p>
          </p:txBody>
        </p:sp>
        <p:sp>
          <p:nvSpPr>
            <p:cNvPr id="47" name="TextBox 46"/>
            <p:cNvSpPr txBox="1"/>
            <p:nvPr/>
          </p:nvSpPr>
          <p:spPr>
            <a:xfrm>
              <a:off x="4215345" y="1391335"/>
              <a:ext cx="946093" cy="369332"/>
            </a:xfrm>
            <a:prstGeom prst="rect">
              <a:avLst/>
            </a:prstGeom>
            <a:noFill/>
          </p:spPr>
          <p:txBody>
            <a:bodyPr wrap="none" rtlCol="0">
              <a:spAutoFit/>
            </a:bodyPr>
            <a:lstStyle/>
            <a:p>
              <a:r>
                <a:rPr lang="en-US" dirty="0" smtClean="0"/>
                <a:t>Agitator</a:t>
              </a:r>
              <a:endParaRPr lang="en-IN" dirty="0"/>
            </a:p>
          </p:txBody>
        </p:sp>
      </p:grpSp>
      <p:sp>
        <p:nvSpPr>
          <p:cNvPr id="49" name="TextBox 48"/>
          <p:cNvSpPr txBox="1"/>
          <p:nvPr/>
        </p:nvSpPr>
        <p:spPr>
          <a:xfrm>
            <a:off x="5986382" y="4189595"/>
            <a:ext cx="3774623" cy="1754326"/>
          </a:xfrm>
          <a:prstGeom prst="rect">
            <a:avLst/>
          </a:prstGeom>
          <a:noFill/>
        </p:spPr>
        <p:txBody>
          <a:bodyPr wrap="none" rtlCol="0">
            <a:spAutoFit/>
          </a:bodyPr>
          <a:lstStyle/>
          <a:p>
            <a:r>
              <a:rPr lang="en-US" dirty="0" err="1" smtClean="0"/>
              <a:t>Ti</a:t>
            </a:r>
            <a:r>
              <a:rPr lang="en-US" dirty="0" smtClean="0"/>
              <a:t> – Initial temp of stream (inlet)</a:t>
            </a:r>
          </a:p>
          <a:p>
            <a:r>
              <a:rPr lang="en-US" dirty="0">
                <a:latin typeface="Times New Roman" panose="02020603050405020304" pitchFamily="18" charset="0"/>
                <a:cs typeface="Times New Roman" panose="02020603050405020304" pitchFamily="18" charset="0"/>
              </a:rPr>
              <a:t>T</a:t>
            </a:r>
            <a:r>
              <a:rPr lang="en-US" baseline="-25000" dirty="0">
                <a:latin typeface="Times New Roman" panose="02020603050405020304" pitchFamily="18" charset="0"/>
                <a:cs typeface="Times New Roman" panose="02020603050405020304" pitchFamily="18" charset="0"/>
              </a:rPr>
              <a:t>R </a:t>
            </a:r>
            <a:r>
              <a:rPr lang="en-US" dirty="0" smtClean="0"/>
              <a:t>– Desired temp </a:t>
            </a:r>
          </a:p>
          <a:p>
            <a:r>
              <a:rPr lang="en-US" dirty="0" smtClean="0"/>
              <a:t>W- constant mass flow rate, mass/time </a:t>
            </a:r>
          </a:p>
          <a:p>
            <a:r>
              <a:rPr lang="en-US" dirty="0" smtClean="0"/>
              <a:t>T- temp in the tank</a:t>
            </a:r>
          </a:p>
          <a:p>
            <a:r>
              <a:rPr lang="en-US" dirty="0" smtClean="0"/>
              <a:t>C- specific heat of fluid </a:t>
            </a:r>
            <a:endParaRPr lang="en-US" dirty="0"/>
          </a:p>
          <a:p>
            <a:r>
              <a:rPr lang="en-US" dirty="0" smtClean="0"/>
              <a:t>h – height of the liquid </a:t>
            </a:r>
            <a:endParaRPr lang="en-IN" dirty="0"/>
          </a:p>
        </p:txBody>
      </p:sp>
    </p:spTree>
    <p:extLst>
      <p:ext uri="{BB962C8B-B14F-4D97-AF65-F5344CB8AC3E}">
        <p14:creationId xmlns:p14="http://schemas.microsoft.com/office/powerpoint/2010/main" val="2195570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13775" y="609600"/>
            <a:ext cx="3935688" cy="734291"/>
          </a:xfrm>
        </p:spPr>
        <p:txBody>
          <a:bodyPr/>
          <a:lstStyle/>
          <a:p>
            <a:r>
              <a:rPr lang="en-US" dirty="0" smtClean="0"/>
              <a:t>Steady state</a:t>
            </a:r>
            <a:endParaRPr lang="en-IN" dirty="0"/>
          </a:p>
        </p:txBody>
      </p:sp>
      <p:pic>
        <p:nvPicPr>
          <p:cNvPr id="4" name="Content Placeholder 3"/>
          <p:cNvPicPr>
            <a:picLocks noGrp="1" noChangeAspect="1"/>
          </p:cNvPicPr>
          <p:nvPr>
            <p:ph sz="quarter" idx="13"/>
          </p:nvPr>
        </p:nvPicPr>
        <p:blipFill>
          <a:blip r:embed="rId3"/>
          <a:stretch>
            <a:fillRect/>
          </a:stretch>
        </p:blipFill>
        <p:spPr>
          <a:xfrm>
            <a:off x="7652492" y="2713142"/>
            <a:ext cx="3538687" cy="1865786"/>
          </a:xfrm>
          <a:prstGeom prst="rect">
            <a:avLst/>
          </a:prstGeom>
        </p:spPr>
      </p:pic>
      <p:sp>
        <p:nvSpPr>
          <p:cNvPr id="7" name="Text Placeholder 6"/>
          <p:cNvSpPr>
            <a:spLocks noGrp="1"/>
          </p:cNvSpPr>
          <p:nvPr>
            <p:ph type="body" sz="half" idx="2"/>
          </p:nvPr>
        </p:nvSpPr>
        <p:spPr>
          <a:xfrm>
            <a:off x="913774" y="1343891"/>
            <a:ext cx="4877426" cy="4447309"/>
          </a:xfrm>
        </p:spPr>
        <p:txBody>
          <a:bodyPr>
            <a:normAutofit/>
          </a:bodyPr>
          <a:lstStyle/>
          <a:p>
            <a:pPr algn="l"/>
            <a:r>
              <a:rPr lang="en-US" sz="2000" cap="none" dirty="0" smtClean="0"/>
              <a:t>Start up process – reaches steady state</a:t>
            </a:r>
          </a:p>
          <a:p>
            <a:pPr algn="l"/>
            <a:r>
              <a:rPr lang="en-US" sz="2000" cap="none" dirty="0" smtClean="0"/>
              <a:t>Energy balance eqn. at S </a:t>
            </a:r>
            <a:r>
              <a:rPr lang="en-US" sz="2000" cap="none" dirty="0" err="1" smtClean="0"/>
              <a:t>S</a:t>
            </a:r>
            <a:r>
              <a:rPr lang="en-US" sz="2000" cap="none" dirty="0" smtClean="0"/>
              <a:t>, </a:t>
            </a:r>
          </a:p>
          <a:p>
            <a:pPr algn="l"/>
            <a:r>
              <a:rPr lang="en-US" sz="2000" cap="none" dirty="0" smtClean="0"/>
              <a:t>              q</a:t>
            </a:r>
            <a:r>
              <a:rPr lang="en-US" sz="2000" cap="none" baseline="-25000" dirty="0" smtClean="0"/>
              <a:t>s</a:t>
            </a:r>
            <a:r>
              <a:rPr lang="en-US" sz="2000" cap="none" dirty="0" smtClean="0"/>
              <a:t> =</a:t>
            </a:r>
            <a:r>
              <a:rPr lang="en-US" sz="2000" cap="none" dirty="0" err="1" smtClean="0"/>
              <a:t>wC</a:t>
            </a:r>
            <a:r>
              <a:rPr lang="en-US" sz="2000" cap="none" dirty="0"/>
              <a:t> </a:t>
            </a:r>
            <a:r>
              <a:rPr lang="en-US" sz="2000" cap="none" dirty="0" smtClean="0"/>
              <a:t>(</a:t>
            </a:r>
            <a:r>
              <a:rPr lang="en-US" sz="2000" cap="none" dirty="0" err="1" smtClean="0"/>
              <a:t>T</a:t>
            </a:r>
            <a:r>
              <a:rPr lang="en-US" sz="2000" cap="none" baseline="-25000" dirty="0" err="1" smtClean="0"/>
              <a:t>s</a:t>
            </a:r>
            <a:r>
              <a:rPr lang="en-US" sz="2000" cap="none" dirty="0" smtClean="0"/>
              <a:t>-T</a:t>
            </a:r>
            <a:r>
              <a:rPr lang="en-US" sz="2000" cap="none" baseline="-25000" dirty="0" smtClean="0"/>
              <a:t>is</a:t>
            </a:r>
            <a:r>
              <a:rPr lang="en-US" sz="2000" cap="none" dirty="0" smtClean="0"/>
              <a:t>)  </a:t>
            </a:r>
          </a:p>
          <a:p>
            <a:pPr algn="l"/>
            <a:r>
              <a:rPr lang="en-US" sz="2000" cap="none" dirty="0" smtClean="0"/>
              <a:t>q</a:t>
            </a:r>
            <a:r>
              <a:rPr lang="en-US" sz="2000" cap="none" baseline="-25000" dirty="0" smtClean="0"/>
              <a:t>s </a:t>
            </a:r>
            <a:r>
              <a:rPr lang="en-US" sz="2000" cap="none" dirty="0" smtClean="0"/>
              <a:t>– heat input tank at S </a:t>
            </a:r>
            <a:r>
              <a:rPr lang="en-US" sz="2000" cap="none" dirty="0" err="1" smtClean="0"/>
              <a:t>S</a:t>
            </a:r>
            <a:endParaRPr lang="en-US" sz="2000" cap="none" dirty="0" smtClean="0"/>
          </a:p>
          <a:p>
            <a:pPr algn="l"/>
            <a:r>
              <a:rPr lang="en-US" sz="2000" cap="none" dirty="0" smtClean="0"/>
              <a:t>If T</a:t>
            </a:r>
            <a:r>
              <a:rPr lang="en-US" sz="2000" cap="none" baseline="-25000" dirty="0" smtClean="0"/>
              <a:t>is</a:t>
            </a:r>
            <a:r>
              <a:rPr lang="en-US" sz="2000" cap="none" dirty="0" smtClean="0"/>
              <a:t> – anticipated inlet temp to the tank.</a:t>
            </a:r>
          </a:p>
          <a:p>
            <a:pPr algn="l"/>
            <a:r>
              <a:rPr lang="en-US" sz="2000" cap="none" dirty="0" smtClean="0"/>
              <a:t>For satisfactory design, SS temp of effluent stream </a:t>
            </a:r>
            <a:r>
              <a:rPr lang="en-US" sz="2000" cap="none" dirty="0" err="1" smtClean="0"/>
              <a:t>T</a:t>
            </a:r>
            <a:r>
              <a:rPr lang="en-US" sz="2000" cap="none" baseline="-25000" dirty="0" err="1" smtClean="0"/>
              <a:t>s</a:t>
            </a:r>
            <a:r>
              <a:rPr lang="en-US" sz="2000" cap="none" dirty="0" smtClean="0"/>
              <a:t> must equal </a:t>
            </a:r>
            <a:r>
              <a:rPr lang="en-US" sz="2000" cap="none" dirty="0"/>
              <a:t>T</a:t>
            </a:r>
            <a:r>
              <a:rPr lang="en-US" sz="2000" cap="none" baseline="-25000" dirty="0"/>
              <a:t>R</a:t>
            </a:r>
            <a:r>
              <a:rPr lang="en-US" sz="2000" cap="none" dirty="0" smtClean="0"/>
              <a:t> . Hence</a:t>
            </a:r>
          </a:p>
          <a:p>
            <a:pPr algn="l"/>
            <a:r>
              <a:rPr lang="en-US" sz="2000" cap="none" dirty="0" smtClean="0"/>
              <a:t>        </a:t>
            </a:r>
            <a:r>
              <a:rPr lang="en-US" sz="2000" cap="none" dirty="0"/>
              <a:t>q</a:t>
            </a:r>
            <a:r>
              <a:rPr lang="en-US" sz="2000" cap="none" baseline="-25000" dirty="0"/>
              <a:t>s</a:t>
            </a:r>
            <a:r>
              <a:rPr lang="en-US" sz="2000" cap="none" dirty="0"/>
              <a:t> =</a:t>
            </a:r>
            <a:r>
              <a:rPr lang="en-US" sz="2000" cap="none" dirty="0" err="1"/>
              <a:t>wC</a:t>
            </a:r>
            <a:r>
              <a:rPr lang="en-US" sz="2000" cap="none" dirty="0"/>
              <a:t> (</a:t>
            </a:r>
            <a:r>
              <a:rPr lang="en-US" sz="2000" cap="none" dirty="0" smtClean="0"/>
              <a:t>T</a:t>
            </a:r>
            <a:r>
              <a:rPr lang="en-US" sz="2000" cap="none" baseline="-25000" dirty="0"/>
              <a:t>R</a:t>
            </a:r>
            <a:r>
              <a:rPr lang="en-US" sz="2000" cap="none" dirty="0" smtClean="0"/>
              <a:t>-T</a:t>
            </a:r>
            <a:r>
              <a:rPr lang="en-US" sz="2000" cap="none" baseline="-25000" dirty="0" smtClean="0"/>
              <a:t>is</a:t>
            </a:r>
            <a:r>
              <a:rPr lang="en-US" sz="2000" cap="none" dirty="0"/>
              <a:t>)  </a:t>
            </a:r>
          </a:p>
          <a:p>
            <a:pPr algn="l"/>
            <a:r>
              <a:rPr lang="en-US" sz="2000" cap="none" dirty="0" smtClean="0"/>
              <a:t>                 </a:t>
            </a:r>
            <a:endParaRPr lang="en-IN" sz="2000" cap="none" dirty="0"/>
          </a:p>
        </p:txBody>
      </p:sp>
      <p:sp>
        <p:nvSpPr>
          <p:cNvPr id="10" name="Rectangle 9"/>
          <p:cNvSpPr/>
          <p:nvPr/>
        </p:nvSpPr>
        <p:spPr>
          <a:xfrm>
            <a:off x="5403273" y="3131127"/>
            <a:ext cx="1801092" cy="2770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thermocouple</a:t>
            </a:r>
            <a:endParaRPr lang="en-IN" dirty="0">
              <a:solidFill>
                <a:schemeClr val="tx1"/>
              </a:solidFill>
            </a:endParaRPr>
          </a:p>
        </p:txBody>
      </p:sp>
      <p:cxnSp>
        <p:nvCxnSpPr>
          <p:cNvPr id="12" name="Straight Arrow Connector 11"/>
          <p:cNvCxnSpPr/>
          <p:nvPr/>
        </p:nvCxnSpPr>
        <p:spPr>
          <a:xfrm>
            <a:off x="9628909" y="2355273"/>
            <a:ext cx="34837" cy="14962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0" idx="0"/>
          </p:cNvCxnSpPr>
          <p:nvPr/>
        </p:nvCxnSpPr>
        <p:spPr>
          <a:xfrm>
            <a:off x="6303819" y="2382982"/>
            <a:ext cx="0" cy="748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6303819" y="2355273"/>
            <a:ext cx="3325090" cy="41563"/>
          </a:xfrm>
          <a:prstGeom prst="line">
            <a:avLst/>
          </a:prstGeom>
        </p:spPr>
        <p:style>
          <a:lnRef idx="1">
            <a:schemeClr val="accent1"/>
          </a:lnRef>
          <a:fillRef idx="0">
            <a:schemeClr val="accent1"/>
          </a:fillRef>
          <a:effectRef idx="0">
            <a:schemeClr val="accent1"/>
          </a:effectRef>
          <a:fontRef idx="minor">
            <a:schemeClr val="tx1"/>
          </a:fontRef>
        </p:style>
      </p:cxnSp>
      <p:sp>
        <p:nvSpPr>
          <p:cNvPr id="27" name="Flowchart: Summing Junction 26"/>
          <p:cNvSpPr/>
          <p:nvPr/>
        </p:nvSpPr>
        <p:spPr>
          <a:xfrm>
            <a:off x="6223045" y="3740564"/>
            <a:ext cx="183158" cy="229298"/>
          </a:xfrm>
          <a:prstGeom prst="flowChartSummingJunct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29" name="Straight Arrow Connector 28"/>
          <p:cNvCxnSpPr/>
          <p:nvPr/>
        </p:nvCxnSpPr>
        <p:spPr>
          <a:xfrm>
            <a:off x="5499521" y="3875459"/>
            <a:ext cx="7235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5675976" y="3543114"/>
            <a:ext cx="370614" cy="369332"/>
          </a:xfrm>
          <a:prstGeom prst="rect">
            <a:avLst/>
          </a:prstGeom>
        </p:spPr>
        <p:txBody>
          <a:bodyPr wrap="none">
            <a:spAutoFit/>
          </a:bodyPr>
          <a:lstStyle/>
          <a:p>
            <a:r>
              <a:rPr lang="en-US" dirty="0" smtClean="0"/>
              <a:t>T</a:t>
            </a:r>
            <a:r>
              <a:rPr lang="en-US" baseline="-25000" dirty="0" smtClean="0"/>
              <a:t>d</a:t>
            </a:r>
            <a:endParaRPr lang="en-IN" dirty="0"/>
          </a:p>
        </p:txBody>
      </p:sp>
      <p:cxnSp>
        <p:nvCxnSpPr>
          <p:cNvPr id="40" name="Straight Arrow Connector 39"/>
          <p:cNvCxnSpPr/>
          <p:nvPr/>
        </p:nvCxnSpPr>
        <p:spPr>
          <a:xfrm>
            <a:off x="9663746" y="4731388"/>
            <a:ext cx="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8742218" y="4207968"/>
            <a:ext cx="5541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a:stCxn id="10" idx="2"/>
          </p:cNvCxnSpPr>
          <p:nvPr/>
        </p:nvCxnSpPr>
        <p:spPr>
          <a:xfrm>
            <a:off x="6303819" y="3408219"/>
            <a:ext cx="10805" cy="3886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5841129" y="4151663"/>
            <a:ext cx="1072290" cy="38804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controller</a:t>
            </a:r>
            <a:endParaRPr lang="en-IN" dirty="0">
              <a:solidFill>
                <a:schemeClr val="tx1"/>
              </a:solidFill>
            </a:endParaRPr>
          </a:p>
        </p:txBody>
      </p:sp>
      <p:cxnSp>
        <p:nvCxnSpPr>
          <p:cNvPr id="57" name="Straight Arrow Connector 56"/>
          <p:cNvCxnSpPr>
            <a:stCxn id="27" idx="4"/>
          </p:cNvCxnSpPr>
          <p:nvPr/>
        </p:nvCxnSpPr>
        <p:spPr>
          <a:xfrm>
            <a:off x="6314624" y="3969862"/>
            <a:ext cx="0" cy="181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6927156" y="4222439"/>
            <a:ext cx="117763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Flowchart: Collate 59"/>
          <p:cNvSpPr/>
          <p:nvPr/>
        </p:nvSpPr>
        <p:spPr>
          <a:xfrm>
            <a:off x="8632658" y="4120205"/>
            <a:ext cx="159488" cy="188293"/>
          </a:xfrm>
          <a:prstGeom prst="flowChartCol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cxnSp>
        <p:nvCxnSpPr>
          <p:cNvPr id="64" name="Straight Connector 63"/>
          <p:cNvCxnSpPr>
            <a:stCxn id="65" idx="2"/>
          </p:cNvCxnSpPr>
          <p:nvPr/>
        </p:nvCxnSpPr>
        <p:spPr>
          <a:xfrm flipV="1">
            <a:off x="8368827" y="4224142"/>
            <a:ext cx="414241" cy="5937"/>
          </a:xfrm>
          <a:prstGeom prst="line">
            <a:avLst/>
          </a:prstGeom>
        </p:spPr>
        <p:style>
          <a:lnRef idx="1">
            <a:schemeClr val="accent1"/>
          </a:lnRef>
          <a:fillRef idx="0">
            <a:schemeClr val="accent1"/>
          </a:fillRef>
          <a:effectRef idx="0">
            <a:schemeClr val="accent1"/>
          </a:effectRef>
          <a:fontRef idx="minor">
            <a:schemeClr val="tx1"/>
          </a:fontRef>
        </p:style>
      </p:cxnSp>
      <p:sp>
        <p:nvSpPr>
          <p:cNvPr id="65" name="Chord 64"/>
          <p:cNvSpPr/>
          <p:nvPr/>
        </p:nvSpPr>
        <p:spPr>
          <a:xfrm>
            <a:off x="8118530" y="4151661"/>
            <a:ext cx="500391" cy="156837"/>
          </a:xfrm>
          <a:prstGeom prst="chord">
            <a:avLst>
              <a:gd name="adj1" fmla="val 5391082"/>
              <a:gd name="adj2" fmla="val 1620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96686350"/>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827</TotalTime>
  <Words>859</Words>
  <Application>Microsoft Office PowerPoint</Application>
  <PresentationFormat>Widescreen</PresentationFormat>
  <Paragraphs>69</Paragraphs>
  <Slides>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Times New Roman</vt:lpstr>
      <vt:lpstr>Tw Cen MT</vt:lpstr>
      <vt:lpstr>Droplet</vt:lpstr>
      <vt:lpstr>Process Control and instrumentation</vt:lpstr>
      <vt:lpstr>Contents</vt:lpstr>
      <vt:lpstr>PowerPoint Presentation</vt:lpstr>
      <vt:lpstr>the simple heating system </vt:lpstr>
      <vt:lpstr>Introduction to Process Control</vt:lpstr>
      <vt:lpstr>PowerPoint Presentation</vt:lpstr>
      <vt:lpstr>Influence the external disturbance  </vt:lpstr>
      <vt:lpstr>Steady state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 Shashikala</dc:creator>
  <cp:lastModifiedBy>Prof Shashikala</cp:lastModifiedBy>
  <cp:revision>19</cp:revision>
  <dcterms:created xsi:type="dcterms:W3CDTF">2020-10-28T09:13:54Z</dcterms:created>
  <dcterms:modified xsi:type="dcterms:W3CDTF">2020-11-04T08:12:28Z</dcterms:modified>
</cp:coreProperties>
</file>